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9" r:id="rId5"/>
    <p:sldId id="261" r:id="rId6"/>
    <p:sldId id="263" r:id="rId7"/>
    <p:sldId id="258" r:id="rId8"/>
    <p:sldId id="264" r:id="rId9"/>
    <p:sldId id="265" r:id="rId10"/>
    <p:sldId id="268" r:id="rId11"/>
    <p:sldId id="266" r:id="rId12"/>
    <p:sldId id="267" r:id="rId13"/>
    <p:sldId id="260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E205FB-8130-4F2D-846F-CEEC61234FFD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D86630-0E7C-40EE-ABE9-8772989F74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640960" cy="144016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КОМИТЕТ ОБРАЗОВАНИЯ И НАУКИ АДМИНИСТРАЦИИ ГОРОДА НОВОКУЗНЕЦКА</a:t>
            </a:r>
            <a:r>
              <a:rPr lang="ru-RU" sz="2000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Courier New"/>
                <a:ea typeface="Times New Roman"/>
                <a:cs typeface="Times New Roman"/>
              </a:rPr>
            </a:b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МУНИЦИПАЛЬНОЕ БЮДЖЕТНОЕ ОБРАЗОВАТЕЛЬНОЕ УЧРЕЖДЕНИЕ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Лицей №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35 им. А.И. Герлингер»</a:t>
            </a:r>
            <a:b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11760" y="2348880"/>
            <a:ext cx="6480720" cy="4026042"/>
          </a:xfrm>
        </p:spPr>
        <p:txBody>
          <a:bodyPr>
            <a:normAutofit/>
          </a:bodyPr>
          <a:lstStyle/>
          <a:p>
            <a:r>
              <a:rPr lang="ru-RU" sz="6000" cap="small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Лицейская служба примирения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9888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616624"/>
          </a:xfrm>
        </p:spPr>
        <p:txBody>
          <a:bodyPr anchor="ctr"/>
          <a:lstStyle/>
          <a:p>
            <a:pPr marL="0" lvl="0" indent="0" algn="just">
              <a:lnSpc>
                <a:spcPct val="115000"/>
              </a:lnSpc>
              <a:buClr>
                <a:srgbClr val="FE8637"/>
              </a:buClr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кругов сообщества в школьных коллективах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15000"/>
              </a:lnSpc>
              <a:buClr>
                <a:srgbClr val="FE8637"/>
              </a:buClr>
              <a:buNone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Круг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организуется и проводится медиатором, который формулирует вопросы для обсуждения, рассказывает о правилах и следит за их соблюдением, несет ответственность за атмосферу, создающуюся в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круге.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Круг продолжается до тех пор, пока кому-то из участников есть что сказать по обсуждаемому вопросу.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98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Результативность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363272" cy="506117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процессе примирительной встречи,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одросток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совершивший проступок, может осознать причины своего поведения и его последствия, принести извинения, загладить причиненный вред, вернуть себе уважение и восстановить отношения. Пострадавший избавляется от негатива и желания мести. Родители и учителя помогают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учащемуся в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трудной ситуации, развивают у него чувство ответственности.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7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285750"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Преимущества ЛСП: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91264" cy="5565232"/>
          </a:xfrm>
        </p:spPr>
        <p:txBody>
          <a:bodyPr>
            <a:normAutofit lnSpcReduction="10000"/>
          </a:bodyPr>
          <a:lstStyle/>
          <a:p>
            <a:pPr marL="617220" indent="-342900" algn="just">
              <a:lnSpc>
                <a:spcPct val="150000"/>
              </a:lnSpc>
              <a:spcAft>
                <a:spcPts val="0"/>
              </a:spcAft>
              <a:buClr>
                <a:srgbClr val="FE8637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элемент новизны: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новое время диктует новые технологии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Clr>
                <a:srgbClr val="FE8637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педагоги меняют методы разрешения конфликтов на интерактивные и восстановительные;</a:t>
            </a:r>
          </a:p>
          <a:p>
            <a:pPr marL="617220" indent="-342900" algn="just">
              <a:lnSpc>
                <a:spcPct val="150000"/>
              </a:lnSpc>
              <a:spcAft>
                <a:spcPts val="0"/>
              </a:spcAft>
              <a:buClr>
                <a:srgbClr val="FE8637"/>
              </a:buClr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увеличивается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число учащихся,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вовлеченных в социальную практику, растет их нравственное развитие, подростки получают новые гражданские знания и навыки по праву, демократии и культуре мира, видят возможность разрешения конфликтов путем диалога, сочувствия, сострадания.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390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Правовые основы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8964488" cy="4176464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70000"/>
              </a:lnSpc>
              <a:buNone/>
            </a:pPr>
            <a:r>
              <a:rPr lang="ru-RU" sz="96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 своей деятельности ЛСП руководствуется федеральными законами: «Об образовании в Российской Федерации», «Об основных гарантиях прав ребенка в Российской Федерации», «Об основах системы профилактики безнадзорности и правонарушениях»; локальными актами лицея: устав, положение о службе примирения, положение о Совете профилактики, положение о Совете лицея.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0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147248" cy="3024336"/>
          </a:xfrm>
        </p:spPr>
        <p:txBody>
          <a:bodyPr>
            <a:normAutofit lnSpcReduction="10000"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Лицейская служба примирения – это путь, который учит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подростков уважать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себя и других,  брать ответственность за свои поступки и за их последствия, путь, который не все взрослые готовы пройти без сомнений и колебаний.</a:t>
            </a:r>
            <a:endParaRPr lang="ru-RU" sz="28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11663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400" dirty="0"/>
          </a:p>
        </p:txBody>
      </p:sp>
      <p:pic>
        <p:nvPicPr>
          <p:cNvPr id="5" name="Picture 2" descr="Картинки по запросу служба примире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96952"/>
            <a:ext cx="813886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37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24936" cy="64807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Идея создания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Службы примирения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640960" cy="5112568"/>
          </a:xfrm>
        </p:spPr>
        <p:txBody>
          <a:bodyPr>
            <a:normAutofit/>
          </a:bodyPr>
          <a:lstStyle/>
          <a:p>
            <a:pPr lvl="0">
              <a:buClr>
                <a:srgbClr val="FE8637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Возникла необходимость создание  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лицейской службы примирения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(далее —ЛСП), служба поможет в разрешение конфликтных ситуации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между детьми, учителями и учениками,  родителями и учениками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Такие службы есть в Северной Америке, Новой Зеландии, Австралии, практически во всех городах Европы. 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Первые ШСП в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России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были созданы при содействии центра «Судебно-правовая реформа» более 10 лет назад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Впервые в России программа примирения по случаю конфликта между учителем и учеником (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где </a:t>
            </a: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медиаторами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были школьники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успешно прошла в школе № 464 г. Москвы 16 декабря 2001 года.</a:t>
            </a:r>
          </a:p>
          <a:p>
            <a:endParaRPr lang="ru-RU" dirty="0" smtClean="0">
              <a:solidFill>
                <a:srgbClr val="000000"/>
              </a:solidFill>
              <a:latin typeface="Georgia"/>
              <a:ea typeface="Times New Roman"/>
              <a:cs typeface="Times New Roman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94723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6864" cy="1008112"/>
          </a:xfrm>
        </p:spPr>
        <p:txBody>
          <a:bodyPr>
            <a:noAutofit/>
          </a:bodyPr>
          <a:lstStyle/>
          <a:p>
            <a:pPr indent="285750"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Лицейская служба примирения – это волонтерское движение.</a:t>
            </a:r>
            <a:r>
              <a:rPr lang="ru-RU" sz="3200" b="1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b="1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2060848"/>
            <a:ext cx="8532440" cy="4629128"/>
          </a:xfrm>
        </p:spPr>
        <p:txBody>
          <a:bodyPr>
            <a:normAutofit/>
          </a:bodyPr>
          <a:lstStyle/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Служба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примирения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— это новая технология решения конфликтных ситуаций в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лицеи с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привлечением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учащихся. </a:t>
            </a: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ЛСП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— это форма социально-психологической помощи всем участникам образовательного процесса в конфликтах, тяжелых жизненных ситуациях, случаях правонарушений обучающихся.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61722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ЛСП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обеспечивает возможность не карательного, а конструктивного разрешения конфликтов.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05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736x/11/ee/9c/11ee9cb056f139c67f0102dc007c13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287106"/>
            <a:ext cx="1928826" cy="2570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7467600" cy="5368940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Миссия лицейской службы примирения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развить и закрепить как культурную традицию способность людей к взаимопониманию.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лицейской службы примирения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—развитие в образовательных учреждениях восстановительного способа реагирования на конфликты и правонарушения.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6449144" cy="936104"/>
          </a:xfrm>
        </p:spPr>
        <p:txBody>
          <a:bodyPr>
            <a:normAutofit/>
          </a:bodyPr>
          <a:lstStyle/>
          <a:p>
            <a:pPr marL="274320" algn="just">
              <a:lnSpc>
                <a:spcPct val="115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Принципы работы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ЛСП: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340768"/>
            <a:ext cx="8568952" cy="3384376"/>
          </a:xfrm>
        </p:spPr>
        <p:txBody>
          <a:bodyPr>
            <a:normAutofit/>
          </a:bodyPr>
          <a:lstStyle/>
          <a:p>
            <a:pPr marL="617220" lvl="0" indent="-342900" algn="just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добровольность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добровольное участие школьников в организации, обязательное согласие сторон, вовлеченных в конфликт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);</a:t>
            </a:r>
          </a:p>
          <a:p>
            <a:pPr marL="617220" lvl="0" indent="-342900" algn="just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конфиденциальность;</a:t>
            </a:r>
          </a:p>
          <a:p>
            <a:pPr marL="617220" lvl="0" indent="-342900" algn="just">
              <a:lnSpc>
                <a:spcPct val="150000"/>
              </a:lnSpc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нейтральность.</a:t>
            </a:r>
          </a:p>
          <a:p>
            <a:endParaRPr lang="ru-RU" dirty="0" smtClean="0"/>
          </a:p>
        </p:txBody>
      </p:sp>
      <p:pic>
        <p:nvPicPr>
          <p:cNvPr id="1026" name="Picture 2" descr="Картинки по запросу служба примире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01616"/>
            <a:ext cx="482453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699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224136"/>
          </a:xfrm>
        </p:spPr>
        <p:txBody>
          <a:bodyPr>
            <a:noAutofit/>
          </a:bodyPr>
          <a:lstStyle/>
          <a:p>
            <a:pPr indent="28575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Задачи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44046"/>
            <a:ext cx="3143240" cy="171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8429684" cy="520519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Ограничение административных и ориентированных на наказание реакций на конфликты с причинением вреда, нарушения дисциплины и правонарушения несовершеннолетних, а также развитие восстановительных практик, таких как «Восстановительная медиация», «Круг сообщества», «Школьная восстановительная конференция» и т. д.</a:t>
            </a:r>
            <a:endParaRPr lang="ru-RU" dirty="0" smtClean="0"/>
          </a:p>
          <a:p>
            <a:r>
              <a:rPr lang="ru-RU" b="1" i="1" dirty="0" smtClean="0"/>
              <a:t>Передача ценностей восстановительной культуры (таких как ответственность, взаимопонимание, поддержка и т.д.) педагогам, администрации, школьникам и родителям.</a:t>
            </a:r>
            <a:endParaRPr lang="ru-RU" dirty="0" smtClean="0"/>
          </a:p>
          <a:p>
            <a:r>
              <a:rPr lang="ru-RU" b="1" i="1" dirty="0" smtClean="0"/>
              <a:t>Налаживание взаимопонимания между разными участниками образовательного процесса.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488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388424" cy="720080"/>
          </a:xfrm>
        </p:spPr>
        <p:txBody>
          <a:bodyPr anchor="ctr">
            <a:noAutofit/>
          </a:bodyPr>
          <a:lstStyle/>
          <a:p>
            <a:pPr indent="285750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Возможные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варианты деятельности</a:t>
            </a:r>
            <a:endParaRPr lang="ru-RU" sz="3200" b="1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003232" cy="4873752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Профилактический </a:t>
            </a:r>
            <a:r>
              <a:rPr lang="ru-RU" b="1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подход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  Служба призвана декриминализовать подростковую среду, содействовать устранению причин противоправного поведения подростков. В этом случае она работает в единой системе с советом профилактики, социальным педагогом, психологом и другими школьными специалистами, занимающимися проблемами отклоняющегося поведения,  становится частью административной системы школы и подчиняется администрации ОУ.</a:t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421216"/>
          </a:xfrm>
        </p:spPr>
        <p:txBody>
          <a:bodyPr anchor="ctr"/>
          <a:lstStyle/>
          <a:p>
            <a:pPr marL="0" indent="0">
              <a:lnSpc>
                <a:spcPct val="150000"/>
              </a:lnSpc>
              <a:buNone/>
            </a:pP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Воспитательный </a:t>
            </a:r>
            <a:r>
              <a:rPr lang="ru-RU" b="1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(педагогический) подход. </a:t>
            </a:r>
            <a:endParaRPr lang="ru-RU" b="1" u="sng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Создание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ЛСП рассматривается как проявление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ученической активности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Ценится не столько сам продукт, который производит служба (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программы примирения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), сколько появление в школе объединения, воспитывающего у своих членов высокие нравственные и деловые качества через привлечение к добровольчеству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.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52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632848" cy="1512168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Основные формы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7992888" cy="5112568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u="sng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Программа </a:t>
            </a: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примирения (</a:t>
            </a:r>
            <a:r>
              <a:rPr lang="ru-RU" i="1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медиация</a:t>
            </a:r>
            <a:r>
              <a:rPr lang="ru-RU" u="sng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между участниками конфликтных ситуаций.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Часто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находящиеся в конфликте стороны не могут поговорить самостоятельно, потому что они охвачены эмоциями и недоверием друг к другу. Поэтому нужен нейтральный посредник — медиатор, который будет равно поддерживать обе стороны и контролировать безопасность ситуации и соблюдение правил встречи.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Участники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конфликта приходят на встречу добровольно.</a:t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21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212</TotalTime>
  <Words>447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КОМИТЕТ ОБРАЗОВАНИЯ И НАУКИ АДМИНИСТРАЦИИ ГОРОДА НОВОКУЗНЕЦКА МУНИЦИПАЛЬНОЕ БЮДЖЕТНОЕ ОБРАЗОВАТЕЛЬНОЕ УЧРЕЖДЕНИЕ  «Лицей № 35 им. А.И. Герлингер» </vt:lpstr>
      <vt:lpstr>Идея создания Службы примирения</vt:lpstr>
      <vt:lpstr>Лицейская служба примирения – это волонтерское движение. </vt:lpstr>
      <vt:lpstr>Миссия лицейской службы примирения — развить и закрепить как культурную традицию способность людей к взаимопониманию.  Цель лицейской службы примирения —развитие в образовательных учреждениях восстановительного способа реагирования на конфликты и правонарушения. </vt:lpstr>
      <vt:lpstr>Принципы работы ЛСП:</vt:lpstr>
      <vt:lpstr>Задачи: </vt:lpstr>
      <vt:lpstr>Возможные варианты деятельности</vt:lpstr>
      <vt:lpstr>Слайд 8</vt:lpstr>
      <vt:lpstr>Основные формы работы:</vt:lpstr>
      <vt:lpstr>Слайд 10</vt:lpstr>
      <vt:lpstr>Результативность</vt:lpstr>
      <vt:lpstr>Преимущества ЛСП: </vt:lpstr>
      <vt:lpstr>Правовые основы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служба примирения</dc:title>
  <dc:creator>robo</dc:creator>
  <cp:lastModifiedBy>Кристина Ерохина</cp:lastModifiedBy>
  <cp:revision>32</cp:revision>
  <dcterms:created xsi:type="dcterms:W3CDTF">2017-04-25T15:38:25Z</dcterms:created>
  <dcterms:modified xsi:type="dcterms:W3CDTF">2024-02-15T11:14:25Z</dcterms:modified>
</cp:coreProperties>
</file>